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5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15/08/2020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64F404-4969-434F-8CBB-36135BD8437D}"/>
              </a:ext>
            </a:extLst>
          </p:cNvPr>
          <p:cNvSpPr txBox="1"/>
          <p:nvPr/>
        </p:nvSpPr>
        <p:spPr>
          <a:xfrm>
            <a:off x="524787" y="1025719"/>
            <a:ext cx="114896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 1</a:t>
            </a:r>
          </a:p>
          <a:p>
            <a:r>
              <a:rPr lang="pt-BR" dirty="0"/>
              <a:t>Introdução –Instacart </a:t>
            </a:r>
          </a:p>
          <a:p>
            <a:r>
              <a:rPr lang="pt-BR" dirty="0"/>
              <a:t>How might we?</a:t>
            </a:r>
          </a:p>
          <a:p>
            <a:r>
              <a:rPr lang="pt-BR" dirty="0"/>
              <a:t>Tamanho do Mercado – Descreva seu problema</a:t>
            </a:r>
          </a:p>
          <a:p>
            <a:r>
              <a:rPr lang="pt-BR" dirty="0"/>
              <a:t>Objetivos de aumentar a receita do site através de maior vinculação dos usuários</a:t>
            </a:r>
          </a:p>
          <a:p>
            <a:endParaRPr lang="pt-BR" dirty="0"/>
          </a:p>
          <a:p>
            <a:r>
              <a:rPr lang="pt-BR" dirty="0"/>
              <a:t>Slide 2</a:t>
            </a:r>
          </a:p>
          <a:p>
            <a:r>
              <a:rPr lang="pt-BR" dirty="0"/>
              <a:t>Apresente a Persona</a:t>
            </a:r>
          </a:p>
          <a:p>
            <a:r>
              <a:rPr lang="pt-BR" dirty="0"/>
              <a:t>Descreva sua Relação com o Instacart</a:t>
            </a:r>
          </a:p>
          <a:p>
            <a:r>
              <a:rPr lang="pt-BR" dirty="0"/>
              <a:t>Descreva sua Motivação Necessidades e Dores</a:t>
            </a:r>
          </a:p>
          <a:p>
            <a:endParaRPr lang="pt-BR" dirty="0"/>
          </a:p>
          <a:p>
            <a:r>
              <a:rPr lang="pt-BR" dirty="0"/>
              <a:t>Slide 3</a:t>
            </a:r>
          </a:p>
          <a:p>
            <a:r>
              <a:rPr lang="pt-BR" dirty="0"/>
              <a:t>Pesquisa de mercado Brasileiro</a:t>
            </a:r>
          </a:p>
          <a:p>
            <a:endParaRPr lang="pt-BR" dirty="0"/>
          </a:p>
          <a:p>
            <a:r>
              <a:rPr lang="pt-BR" dirty="0"/>
              <a:t>Slide 4</a:t>
            </a:r>
          </a:p>
          <a:p>
            <a:r>
              <a:rPr lang="pt-BR" dirty="0"/>
              <a:t>Identificando o Comportamento da Persona no Instacart (Sergio e Vivi)</a:t>
            </a:r>
          </a:p>
          <a:p>
            <a:r>
              <a:rPr lang="pt-BR" dirty="0"/>
              <a:t>(talvez mais de 1 slide)</a:t>
            </a:r>
          </a:p>
          <a:p>
            <a:endParaRPr lang="pt-BR" dirty="0"/>
          </a:p>
          <a:p>
            <a:r>
              <a:rPr lang="pt-BR" dirty="0"/>
              <a:t>Slide 5</a:t>
            </a:r>
          </a:p>
          <a:p>
            <a:r>
              <a:rPr lang="pt-BR" dirty="0"/>
              <a:t>Conclusão – O que o grupo propõe?</a:t>
            </a:r>
          </a:p>
        </p:txBody>
      </p:sp>
      <p:pic>
        <p:nvPicPr>
          <p:cNvPr id="4" name="Picture 2" descr="Instacart logo">
            <a:extLst>
              <a:ext uri="{FF2B5EF4-FFF2-40B4-BE49-F238E27FC236}">
                <a16:creationId xmlns:a16="http://schemas.microsoft.com/office/drawing/2014/main" id="{9FB420A0-5573-4730-A2BC-2DD7ABAA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8992C9E-216C-497A-978A-DD49461C3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91D00B2B-6A47-4C6F-A9A8-2DD0C50BD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36BECD5-0DD3-44B9-835F-06C434BE7D4A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6AFBBF-9983-4316-875A-41CE340DBC4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0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7" y="125224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9E02A-1475-FD46-81C5-88504B55D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" y="-167053"/>
            <a:ext cx="12179313" cy="7315200"/>
          </a:xfrm>
          <a:prstGeom prst="rect">
            <a:avLst/>
          </a:prstGeom>
        </p:spPr>
      </p:pic>
      <p:sp>
        <p:nvSpPr>
          <p:cNvPr id="12" name="CaixaDeTexto 16">
            <a:extLst>
              <a:ext uri="{FF2B5EF4-FFF2-40B4-BE49-F238E27FC236}">
                <a16:creationId xmlns:a16="http://schemas.microsoft.com/office/drawing/2014/main" id="{450B6797-3A64-AA42-99B3-A39CC27161E3}"/>
              </a:ext>
            </a:extLst>
          </p:cNvPr>
          <p:cNvSpPr txBox="1"/>
          <p:nvPr/>
        </p:nvSpPr>
        <p:spPr>
          <a:xfrm>
            <a:off x="9609916" y="5227429"/>
            <a:ext cx="217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Leonardo Giovanelli</a:t>
            </a:r>
          </a:p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Marcelo Franceschini</a:t>
            </a:r>
          </a:p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Rafael Costa</a:t>
            </a:r>
          </a:p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Sérgio Gomes</a:t>
            </a:r>
          </a:p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Viviane Sanchez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BDFB28-4F44-4149-83D6-5AC840A50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3746" r="2450" b="5545"/>
          <a:stretch/>
        </p:blipFill>
        <p:spPr>
          <a:xfrm>
            <a:off x="3033346" y="1784838"/>
            <a:ext cx="6057900" cy="311038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13F742-EDB3-6842-BEC1-FDCB56B0C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" r="84708" b="-1"/>
          <a:stretch/>
        </p:blipFill>
        <p:spPr>
          <a:xfrm>
            <a:off x="1855177" y="1715034"/>
            <a:ext cx="1187937" cy="3300530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6B5928-EE1E-1A47-8A0F-94677E7139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" r="84708" b="-1"/>
          <a:stretch/>
        </p:blipFill>
        <p:spPr>
          <a:xfrm>
            <a:off x="9019918" y="1594688"/>
            <a:ext cx="1033597" cy="3420875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AC28D5-5E52-BC4A-810F-F34D8BF8E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" r="84708" b="-1"/>
          <a:stretch/>
        </p:blipFill>
        <p:spPr>
          <a:xfrm>
            <a:off x="9409710" y="1875445"/>
            <a:ext cx="1033597" cy="3300530"/>
          </a:xfrm>
          <a:prstGeom prst="rect">
            <a:avLst/>
          </a:prstGeom>
        </p:spPr>
      </p:pic>
      <p:sp>
        <p:nvSpPr>
          <p:cNvPr id="20" name="CaixaDeTexto 16">
            <a:extLst>
              <a:ext uri="{FF2B5EF4-FFF2-40B4-BE49-F238E27FC236}">
                <a16:creationId xmlns:a16="http://schemas.microsoft.com/office/drawing/2014/main" id="{1C29CFF2-0CE1-3E4E-AB31-F4293583899A}"/>
              </a:ext>
            </a:extLst>
          </p:cNvPr>
          <p:cNvSpPr txBox="1"/>
          <p:nvPr/>
        </p:nvSpPr>
        <p:spPr>
          <a:xfrm>
            <a:off x="5173168" y="3892440"/>
            <a:ext cx="2171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Brandon Text" panose="020B0503020203060203" pitchFamily="34" charset="77"/>
              </a:rPr>
              <a:t>Análise preliminar</a:t>
            </a:r>
          </a:p>
        </p:txBody>
      </p:sp>
    </p:spTree>
    <p:extLst>
      <p:ext uri="{BB962C8B-B14F-4D97-AF65-F5344CB8AC3E}">
        <p14:creationId xmlns:p14="http://schemas.microsoft.com/office/powerpoint/2010/main" val="321355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Brandon Text" panose="020B0503020203060203" pitchFamily="34" charset="77"/>
              </a:rPr>
              <a:t>Um grupo de cientistas de dados foi contratado pela Instacart.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617947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43B02A"/>
                </a:solidFill>
                <a:latin typeface="Brandon Text" panose="020B0503020203060203" pitchFamily="34" charset="77"/>
              </a:rPr>
              <a:t>How might we?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Brandon Text" panose="020B0503020203060203" pitchFamily="34" charset="77"/>
              </a:rPr>
              <a:t>Tudo isso gerando uma relação de longo prazo e confiança, para empresa crescer em um mercado potencial de 10 Bilhões ao anual!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randon Text" panose="020B0503020203060203" pitchFamily="34" charset="77"/>
              </a:rPr>
              <a:t>Como podemos dar agilidade no processo de compras tendo mais tempo livre para outras atividades?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  <a:p>
            <a:r>
              <a:rPr lang="pt-BR" sz="1600" dirty="0">
                <a:latin typeface="Brandon Text" panose="020B0503020203060203" pitchFamily="34" charset="77"/>
              </a:rPr>
              <a:t>Como podemos ajudar os clientes a manter uma alimentação saudável comprando nos lugares corretos?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  <a:p>
            <a:r>
              <a:rPr lang="pt-BR" sz="1600" dirty="0">
                <a:latin typeface="Brandon Text" panose="020B0503020203060203" pitchFamily="34" charset="77"/>
              </a:rPr>
              <a:t>Como podemos proporcionar clientes produtos de qualidade quando necessitam a um preço justo?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economizar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076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  <a:latin typeface="Brandon Text" panose="020B0503020203060203" pitchFamily="34" charset="77"/>
              </a:rPr>
              <a:t>Mas quem é essa pessoa?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917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  <a:latin typeface="Brandon Text" panose="020B0503020203060203" pitchFamily="34" charset="77"/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1077218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Brandon Text" panose="020B0503020203060203" pitchFamily="34" charset="77"/>
              </a:rPr>
              <a:t>Conhecendo os hábitos e necessidades dessa pessoa, como podemos gerar valor para a Rafaela e para o Instacart,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randon Text" panose="020B0503020203060203" pitchFamily="34" charset="77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randon Text" panose="020B0503020203060203" pitchFamily="34" charset="77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834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3B02A"/>
                </a:solidFill>
                <a:latin typeface="Brandon Text" panose="020B0503020203060203" pitchFamily="34" charset="77"/>
              </a:rPr>
              <a:t>Para entender melhor o mercado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393636"/>
            <a:ext cx="886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200"/>
                </a:solidFill>
                <a:latin typeface="Brandon Text" panose="020B0503020203060203" pitchFamily="34" charset="77"/>
              </a:rPr>
              <a:t>... os cientistas de dados realizaram uma pesquisa com pessoas no mesmo perfil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38FF67-B39B-4DF6-9C02-986E5184444A}"/>
              </a:ext>
            </a:extLst>
          </p:cNvPr>
          <p:cNvSpPr/>
          <p:nvPr/>
        </p:nvSpPr>
        <p:spPr>
          <a:xfrm>
            <a:off x="4063760" y="1871598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O que te estimularia a realizar compras de mercado online?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3DADF2-AA7C-4B56-9D40-5942A4D3A42D}"/>
              </a:ext>
            </a:extLst>
          </p:cNvPr>
          <p:cNvSpPr/>
          <p:nvPr/>
        </p:nvSpPr>
        <p:spPr>
          <a:xfrm>
            <a:off x="4063760" y="4291976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Poderia nos contar por que parou de fazer compras online?</a:t>
            </a:r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0C0369A3-1CB7-48B8-B1EF-C459CAF796D5}"/>
              </a:ext>
            </a:extLst>
          </p:cNvPr>
          <p:cNvSpPr/>
          <p:nvPr/>
        </p:nvSpPr>
        <p:spPr>
          <a:xfrm>
            <a:off x="205915" y="3650951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rgbClr val="43B02A"/>
                </a:solidFill>
                <a:latin typeface="Brandon Text" panose="020B0503020203060203" pitchFamily="34" charset="77"/>
              </a:rPr>
              <a:t>Você realiza compras pela internet?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BE5752AE-5972-478F-B5DB-0F6C4E410DC2}"/>
              </a:ext>
            </a:extLst>
          </p:cNvPr>
          <p:cNvCxnSpPr>
            <a:cxnSpLocks/>
            <a:stCxn id="5" idx="0"/>
            <a:endCxn id="46" idx="1"/>
          </p:cNvCxnSpPr>
          <p:nvPr/>
        </p:nvCxnSpPr>
        <p:spPr>
          <a:xfrm rot="5400000" flipH="1" flipV="1">
            <a:off x="1333819" y="3017299"/>
            <a:ext cx="618637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CE676-A0F1-4A84-BC72-C07C74450180}"/>
              </a:ext>
            </a:extLst>
          </p:cNvPr>
          <p:cNvSpPr txBox="1"/>
          <p:nvPr/>
        </p:nvSpPr>
        <p:spPr>
          <a:xfrm>
            <a:off x="1316316" y="2994759"/>
            <a:ext cx="475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Sim</a:t>
            </a:r>
          </a:p>
        </p:txBody>
      </p:sp>
      <p:sp>
        <p:nvSpPr>
          <p:cNvPr id="46" name="Losango 45">
            <a:extLst>
              <a:ext uri="{FF2B5EF4-FFF2-40B4-BE49-F238E27FC236}">
                <a16:creationId xmlns:a16="http://schemas.microsoft.com/office/drawing/2014/main" id="{11F4FD22-995B-43E3-AE7C-6A273DBD9029}"/>
              </a:ext>
            </a:extLst>
          </p:cNvPr>
          <p:cNvSpPr/>
          <p:nvPr/>
        </p:nvSpPr>
        <p:spPr>
          <a:xfrm>
            <a:off x="1967472" y="2414439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rgbClr val="43B02A"/>
                </a:solidFill>
                <a:latin typeface="Brandon Text" panose="020B0503020203060203" pitchFamily="34" charset="77"/>
              </a:rPr>
              <a:t>As compras são no mercado ou internet?</a:t>
            </a:r>
          </a:p>
        </p:txBody>
      </p: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77DC357-9871-4995-935D-8E1EA9AF0ECF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348410" y="4857093"/>
            <a:ext cx="589454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F54DA3F-25E3-49CD-89A9-8D025958B273}"/>
              </a:ext>
            </a:extLst>
          </p:cNvPr>
          <p:cNvSpPr txBox="1"/>
          <p:nvPr/>
        </p:nvSpPr>
        <p:spPr>
          <a:xfrm>
            <a:off x="1267317" y="554041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Não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EB7D9A65-E088-4B9F-BCAF-7BBA1B956449}"/>
              </a:ext>
            </a:extLst>
          </p:cNvPr>
          <p:cNvCxnSpPr>
            <a:cxnSpLocks/>
            <a:stCxn id="46" idx="0"/>
            <a:endCxn id="3" idx="1"/>
          </p:cNvCxnSpPr>
          <p:nvPr/>
        </p:nvCxnSpPr>
        <p:spPr>
          <a:xfrm rot="5400000" flipH="1" flipV="1">
            <a:off x="3485508" y="1836187"/>
            <a:ext cx="173105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4884D56-0E20-4140-B35B-5D124BD85C65}"/>
              </a:ext>
            </a:extLst>
          </p:cNvPr>
          <p:cNvSpPr txBox="1"/>
          <p:nvPr/>
        </p:nvSpPr>
        <p:spPr>
          <a:xfrm>
            <a:off x="3033753" y="1922793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Mercado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946C172-213F-4F07-974E-94348436A2D7}"/>
              </a:ext>
            </a:extLst>
          </p:cNvPr>
          <p:cNvSpPr txBox="1"/>
          <p:nvPr/>
        </p:nvSpPr>
        <p:spPr>
          <a:xfrm>
            <a:off x="2997414" y="433978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Sim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B2B7F2BF-691A-485E-A9AC-B387D8DED07B}"/>
              </a:ext>
            </a:extLst>
          </p:cNvPr>
          <p:cNvSpPr/>
          <p:nvPr/>
        </p:nvSpPr>
        <p:spPr>
          <a:xfrm>
            <a:off x="1967472" y="4858280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rgbClr val="43B02A"/>
                </a:solidFill>
                <a:latin typeface="Brandon Text" panose="020B0503020203060203" pitchFamily="34" charset="77"/>
              </a:rPr>
              <a:t>Já comprou em mercados online?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C48347D4-4755-4595-8A85-716FF7DE5A50}"/>
              </a:ext>
            </a:extLst>
          </p:cNvPr>
          <p:cNvCxnSpPr>
            <a:cxnSpLocks/>
            <a:stCxn id="70" idx="0"/>
            <a:endCxn id="31" idx="1"/>
          </p:cNvCxnSpPr>
          <p:nvPr/>
        </p:nvCxnSpPr>
        <p:spPr>
          <a:xfrm rot="5400000" flipH="1" flipV="1">
            <a:off x="3473776" y="4268296"/>
            <a:ext cx="196568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do 76">
            <a:extLst>
              <a:ext uri="{FF2B5EF4-FFF2-40B4-BE49-F238E27FC236}">
                <a16:creationId xmlns:a16="http://schemas.microsoft.com/office/drawing/2014/main" id="{D78E3128-76CA-4634-8680-62B815892FFF}"/>
              </a:ext>
            </a:extLst>
          </p:cNvPr>
          <p:cNvCxnSpPr>
            <a:cxnSpLocks/>
            <a:stCxn id="70" idx="2"/>
            <a:endCxn id="104" idx="1"/>
          </p:cNvCxnSpPr>
          <p:nvPr/>
        </p:nvCxnSpPr>
        <p:spPr>
          <a:xfrm rot="16200000" flipH="1">
            <a:off x="3415715" y="5758675"/>
            <a:ext cx="312690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9D91AAB-CFC7-462A-AF3C-962F3FCBCCFC}"/>
              </a:ext>
            </a:extLst>
          </p:cNvPr>
          <p:cNvSpPr txBox="1"/>
          <p:nvPr/>
        </p:nvSpPr>
        <p:spPr>
          <a:xfrm>
            <a:off x="2997414" y="6468678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Não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FA47334-765B-476C-8D99-C861B282EC80}"/>
              </a:ext>
            </a:extLst>
          </p:cNvPr>
          <p:cNvSpPr/>
          <p:nvPr/>
        </p:nvSpPr>
        <p:spPr>
          <a:xfrm>
            <a:off x="4063760" y="3390091"/>
            <a:ext cx="3319531" cy="827390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Como você escolhe a plataforma?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Já teve problemas com a compra?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O que te faz comprar novamente?</a:t>
            </a:r>
          </a:p>
        </p:txBody>
      </p:sp>
      <p:cxnSp>
        <p:nvCxnSpPr>
          <p:cNvPr id="96" name="Conector: Angulado 95">
            <a:extLst>
              <a:ext uri="{FF2B5EF4-FFF2-40B4-BE49-F238E27FC236}">
                <a16:creationId xmlns:a16="http://schemas.microsoft.com/office/drawing/2014/main" id="{4A18910A-B936-4F59-902D-867A3F6966ED}"/>
              </a:ext>
            </a:extLst>
          </p:cNvPr>
          <p:cNvCxnSpPr>
            <a:cxnSpLocks/>
            <a:stCxn id="46" idx="2"/>
            <a:endCxn id="95" idx="1"/>
          </p:cNvCxnSpPr>
          <p:nvPr/>
        </p:nvCxnSpPr>
        <p:spPr>
          <a:xfrm rot="16200000" flipH="1">
            <a:off x="3495262" y="3235287"/>
            <a:ext cx="153597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E72E78F-A0F7-40FA-A1B0-26C15062BBAD}"/>
              </a:ext>
            </a:extLst>
          </p:cNvPr>
          <p:cNvSpPr txBox="1"/>
          <p:nvPr/>
        </p:nvSpPr>
        <p:spPr>
          <a:xfrm>
            <a:off x="3033753" y="382936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Internet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6A378A9-2F7E-49AB-988E-5B93E073110C}"/>
              </a:ext>
            </a:extLst>
          </p:cNvPr>
          <p:cNvSpPr/>
          <p:nvPr/>
        </p:nvSpPr>
        <p:spPr>
          <a:xfrm>
            <a:off x="4063760" y="6036984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Poderia nos contar porque nunca fez?</a:t>
            </a:r>
          </a:p>
        </p:txBody>
      </p:sp>
      <p:sp>
        <p:nvSpPr>
          <p:cNvPr id="4127" name="Retângulo 4126">
            <a:extLst>
              <a:ext uri="{FF2B5EF4-FFF2-40B4-BE49-F238E27FC236}">
                <a16:creationId xmlns:a16="http://schemas.microsoft.com/office/drawing/2014/main" id="{9F48C9B6-C45E-4A10-9638-D3563144F040}"/>
              </a:ext>
            </a:extLst>
          </p:cNvPr>
          <p:cNvSpPr/>
          <p:nvPr/>
        </p:nvSpPr>
        <p:spPr>
          <a:xfrm>
            <a:off x="7604957" y="1861870"/>
            <a:ext cx="4303304" cy="4904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randon Text" panose="020B0503020203060203" pitchFamily="34" charset="77"/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FADF8F2F-581B-41CD-9EB8-529185B6AE07}"/>
              </a:ext>
            </a:extLst>
          </p:cNvPr>
          <p:cNvSpPr txBox="1"/>
          <p:nvPr/>
        </p:nvSpPr>
        <p:spPr>
          <a:xfrm>
            <a:off x="7643713" y="1913065"/>
            <a:ext cx="426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Resumo e </a:t>
            </a:r>
            <a:r>
              <a:rPr lang="pt-BR" sz="2000" b="1" dirty="0">
                <a:solidFill>
                  <a:srgbClr val="FF8200"/>
                </a:solidFill>
                <a:latin typeface="Brandon Text" panose="020B0503020203060203" pitchFamily="34" charset="77"/>
              </a:rPr>
              <a:t>Insights</a:t>
            </a:r>
            <a:r>
              <a:rPr lang="pt-BR" sz="2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 da Pesquisa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5A1489D-34B0-4574-81A3-C9858B565758}"/>
              </a:ext>
            </a:extLst>
          </p:cNvPr>
          <p:cNvSpPr txBox="1"/>
          <p:nvPr/>
        </p:nvSpPr>
        <p:spPr>
          <a:xfrm>
            <a:off x="7840178" y="2515232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Recorrência nas Compras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Praticidade, Preços Bons, Rapidez, Programa de Cashback, Agilidade na Entrega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5829D38-7ACC-4DA2-BFCB-B0B27351E95E}"/>
              </a:ext>
            </a:extLst>
          </p:cNvPr>
          <p:cNvSpPr txBox="1"/>
          <p:nvPr/>
        </p:nvSpPr>
        <p:spPr>
          <a:xfrm>
            <a:off x="7840178" y="5604906"/>
            <a:ext cx="385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Porque não fazer compras de mercado online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Produto errado ou de má qualidade, Atraso na Entrega, Cobrança de frete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3B801A03-7571-4781-928B-98089763930B}"/>
              </a:ext>
            </a:extLst>
          </p:cNvPr>
          <p:cNvSpPr txBox="1"/>
          <p:nvPr/>
        </p:nvSpPr>
        <p:spPr>
          <a:xfrm>
            <a:off x="7840178" y="3473309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Estímulo a compra de mercado online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Comodidade (não ter que carregar peso), descontos, frete grátis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F3FD45-7076-4975-A9B6-2A08A2393B60}"/>
              </a:ext>
            </a:extLst>
          </p:cNvPr>
          <p:cNvSpPr txBox="1"/>
          <p:nvPr/>
        </p:nvSpPr>
        <p:spPr>
          <a:xfrm>
            <a:off x="7840178" y="4431386"/>
            <a:ext cx="38524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Escolha da Plataforma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Indicação, Recomendação de Amigos, Confiabilidade, Variedade de Produtos e Fornecedores</a:t>
            </a:r>
          </a:p>
        </p:txBody>
      </p:sp>
    </p:spTree>
    <p:extLst>
      <p:ext uri="{BB962C8B-B14F-4D97-AF65-F5344CB8AC3E}">
        <p14:creationId xmlns:p14="http://schemas.microsoft.com/office/powerpoint/2010/main" val="277082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88051" y="1232578"/>
            <a:ext cx="3707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8200"/>
                </a:solidFill>
              </a:rPr>
              <a:t>... Próximos Passos</a:t>
            </a:r>
          </a:p>
        </p:txBody>
      </p:sp>
      <p:sp>
        <p:nvSpPr>
          <p:cNvPr id="10" name="CaixaDeTexto 16">
            <a:extLst>
              <a:ext uri="{FF2B5EF4-FFF2-40B4-BE49-F238E27FC236}">
                <a16:creationId xmlns:a16="http://schemas.microsoft.com/office/drawing/2014/main" id="{67975E1C-C184-9544-8B32-5F376069F5EF}"/>
              </a:ext>
            </a:extLst>
          </p:cNvPr>
          <p:cNvSpPr txBox="1"/>
          <p:nvPr/>
        </p:nvSpPr>
        <p:spPr>
          <a:xfrm>
            <a:off x="955244" y="2381424"/>
            <a:ext cx="109004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randon Text" panose="020B0503020203060203" pitchFamily="34" charset="77"/>
              </a:rPr>
              <a:t>Atração de novos clientes – </a:t>
            </a:r>
            <a:r>
              <a:rPr lang="pt-BR" sz="2400" dirty="0" err="1">
                <a:latin typeface="Brandon Text" panose="020B0503020203060203" pitchFamily="34" charset="77"/>
              </a:rPr>
              <a:t>Member</a:t>
            </a:r>
            <a:r>
              <a:rPr lang="pt-BR" sz="2400" dirty="0">
                <a:latin typeface="Brandon Text" panose="020B0503020203060203" pitchFamily="34" charset="77"/>
              </a:rPr>
              <a:t> </a:t>
            </a:r>
            <a:r>
              <a:rPr lang="pt-BR" sz="2400" dirty="0" err="1">
                <a:latin typeface="Brandon Text" panose="020B0503020203060203" pitchFamily="34" charset="77"/>
              </a:rPr>
              <a:t>get</a:t>
            </a:r>
            <a:r>
              <a:rPr lang="pt-BR" sz="2400" dirty="0">
                <a:latin typeface="Brandon Text" panose="020B0503020203060203" pitchFamily="34" charset="77"/>
              </a:rPr>
              <a:t> </a:t>
            </a:r>
            <a:r>
              <a:rPr lang="pt-BR" sz="2400" dirty="0" err="1">
                <a:latin typeface="Brandon Text" panose="020B0503020203060203" pitchFamily="34" charset="77"/>
              </a:rPr>
              <a:t>Member</a:t>
            </a:r>
            <a:endParaRPr lang="pt-BR" sz="2400" dirty="0">
              <a:latin typeface="Brandon Text" panose="020B0503020203060203" pitchFamily="34" charset="77"/>
            </a:endParaRPr>
          </a:p>
          <a:p>
            <a:endParaRPr lang="pt-BR" sz="2400" dirty="0">
              <a:latin typeface="Brandon Text" panose="020B0503020203060203" pitchFamily="34" charset="77"/>
            </a:endParaRPr>
          </a:p>
          <a:p>
            <a:r>
              <a:rPr lang="pt-BR" sz="2400" dirty="0">
                <a:latin typeface="Brandon Text" panose="020B0503020203060203" pitchFamily="34" charset="77"/>
              </a:rPr>
              <a:t>Aumentar recorrência de compras – Cupons de frete grátis ou Cashback</a:t>
            </a:r>
          </a:p>
          <a:p>
            <a:endParaRPr lang="pt-BR" sz="2400" dirty="0">
              <a:latin typeface="Brandon Text" panose="020B0503020203060203" pitchFamily="34" charset="77"/>
            </a:endParaRPr>
          </a:p>
          <a:p>
            <a:r>
              <a:rPr lang="pt-BR" sz="2400" dirty="0">
                <a:latin typeface="Brandon Text" panose="020B0503020203060203" pitchFamily="34" charset="77"/>
              </a:rPr>
              <a:t>Marketing de produtos em desconto baseado em: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randon Text" panose="020B0503020203060203" pitchFamily="34" charset="77"/>
              </a:rPr>
              <a:t>Perfil de compra e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randon Text" panose="020B0503020203060203" pitchFamily="34" charset="77"/>
              </a:rPr>
              <a:t>Produtos recorrentes</a:t>
            </a:r>
          </a:p>
          <a:p>
            <a:endParaRPr lang="pt-BR" sz="2400" dirty="0">
              <a:latin typeface="Brandon Text" panose="020B0503020203060203" pitchFamily="34" charset="77"/>
            </a:endParaRPr>
          </a:p>
          <a:p>
            <a:r>
              <a:rPr lang="pt-BR" sz="2400" dirty="0">
                <a:latin typeface="Brandon Text" panose="020B0503020203060203" pitchFamily="34" charset="77"/>
              </a:rPr>
              <a:t>Incentivar alimentação saudável – cesta mais recorrente</a:t>
            </a:r>
          </a:p>
          <a:p>
            <a:endParaRPr lang="pt-BR" sz="2400" dirty="0">
              <a:latin typeface="Brandon Text" panose="020B0503020203060203" pitchFamily="34" charset="77"/>
            </a:endParaRPr>
          </a:p>
          <a:p>
            <a:endParaRPr lang="pt-BR" sz="2400" dirty="0">
              <a:latin typeface="Brandon Text" panose="020B0503020203060203" pitchFamily="34" charset="77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3B105B-97C6-8547-8C61-7B1AAF16A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3" y="2381424"/>
            <a:ext cx="370928" cy="412807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9942DD-A593-9048-8B2E-137DF42AF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3" y="3125047"/>
            <a:ext cx="370928" cy="41280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23CA80-A320-0043-9A72-FEA01E55A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3" y="3979312"/>
            <a:ext cx="370928" cy="412807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286F94-327A-8348-8FF4-9F7E21962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3" y="5333247"/>
            <a:ext cx="370928" cy="4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9F1BD9-51A8-495C-9D13-CB9A17B0EA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966F66-82B3-4856-B4FC-954ECD946C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063728-6CFB-44A8-A691-165253FA10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599</Words>
  <Application>Microsoft Macintosh PowerPoint</Application>
  <PresentationFormat>Widescreen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Brandon Text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28</cp:revision>
  <dcterms:created xsi:type="dcterms:W3CDTF">2020-08-15T11:26:10Z</dcterms:created>
  <dcterms:modified xsi:type="dcterms:W3CDTF">2020-08-15T17:58:45Z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